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67"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73" d="100"/>
          <a:sy n="73" d="100"/>
        </p:scale>
        <p:origin x="6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7</a:t>
            </a:r>
          </a:p>
        </p:txBody>
      </p:sp>
      <p:sp>
        <p:nvSpPr>
          <p:cNvPr id="3" name="Subtitle 2"/>
          <p:cNvSpPr>
            <a:spLocks noGrp="1"/>
          </p:cNvSpPr>
          <p:nvPr>
            <p:ph type="subTitle" idx="1"/>
          </p:nvPr>
        </p:nvSpPr>
        <p:spPr/>
        <p:txBody>
          <a:bodyPr/>
          <a:lstStyle/>
          <a:p>
            <a:r>
              <a:rPr lang="en-US" dirty="0"/>
              <a:t>Communication and Family Roles and Types</a:t>
            </a:r>
          </a:p>
        </p:txBody>
      </p:sp>
    </p:spTree>
    <p:extLst>
      <p:ext uri="{BB962C8B-B14F-4D97-AF65-F5344CB8AC3E}">
        <p14:creationId xmlns:p14="http://schemas.microsoft.com/office/powerpoint/2010/main" val="197611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Support &amp; Empathy</a:t>
            </a:r>
          </a:p>
        </p:txBody>
      </p:sp>
      <p:sp>
        <p:nvSpPr>
          <p:cNvPr id="3" name="Content Placeholder 2"/>
          <p:cNvSpPr>
            <a:spLocks noGrp="1"/>
          </p:cNvSpPr>
          <p:nvPr>
            <p:ph idx="1"/>
          </p:nvPr>
        </p:nvSpPr>
        <p:spPr/>
        <p:txBody>
          <a:bodyPr/>
          <a:lstStyle/>
          <a:p>
            <a:r>
              <a:rPr lang="en-US" sz="2000" dirty="0"/>
              <a:t>This function implies a willingness to focus on another’s needs, listen to another’s problems, and provide emotional support.</a:t>
            </a:r>
          </a:p>
          <a:p>
            <a:r>
              <a:rPr lang="en-US" sz="2000" dirty="0"/>
              <a:t>Empathy implies conveying </a:t>
            </a:r>
            <a:r>
              <a:rPr lang="en-US" sz="2000" dirty="0" err="1"/>
              <a:t>nonjudgemental</a:t>
            </a:r>
            <a:r>
              <a:rPr lang="en-US" sz="2000" dirty="0"/>
              <a:t> understanding and concerns for another.</a:t>
            </a:r>
          </a:p>
          <a:p>
            <a:endParaRPr lang="en-US" dirty="0"/>
          </a:p>
        </p:txBody>
      </p:sp>
      <p:pic>
        <p:nvPicPr>
          <p:cNvPr id="4" name="Picture 3"/>
          <p:cNvPicPr>
            <a:picLocks noChangeAspect="1"/>
          </p:cNvPicPr>
          <p:nvPr/>
        </p:nvPicPr>
        <p:blipFill>
          <a:blip r:embed="rId2"/>
          <a:stretch>
            <a:fillRect/>
          </a:stretch>
        </p:blipFill>
        <p:spPr>
          <a:xfrm>
            <a:off x="5613568" y="4100975"/>
            <a:ext cx="3048000" cy="2438400"/>
          </a:xfrm>
          <a:prstGeom prst="rect">
            <a:avLst/>
          </a:prstGeom>
        </p:spPr>
      </p:pic>
    </p:spTree>
    <p:extLst>
      <p:ext uri="{BB962C8B-B14F-4D97-AF65-F5344CB8AC3E}">
        <p14:creationId xmlns:p14="http://schemas.microsoft.com/office/powerpoint/2010/main" val="1375187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for Individual Development</a:t>
            </a:r>
          </a:p>
        </p:txBody>
      </p:sp>
      <p:sp>
        <p:nvSpPr>
          <p:cNvPr id="3" name="Content Placeholder 2"/>
          <p:cNvSpPr>
            <a:spLocks noGrp="1"/>
          </p:cNvSpPr>
          <p:nvPr>
            <p:ph idx="1"/>
          </p:nvPr>
        </p:nvSpPr>
        <p:spPr/>
        <p:txBody>
          <a:bodyPr>
            <a:normAutofit/>
          </a:bodyPr>
          <a:lstStyle/>
          <a:p>
            <a:r>
              <a:rPr lang="en-US" sz="2000" dirty="0"/>
              <a:t>This role function includes those tasks that each individual must fulfill in order to become self-sufficient.</a:t>
            </a:r>
          </a:p>
          <a:p>
            <a:r>
              <a:rPr lang="en-US" sz="2000" dirty="0"/>
              <a:t>Young family members who cannot accomplish a task can easily become dependent on a family system.</a:t>
            </a:r>
          </a:p>
          <a:p>
            <a:r>
              <a:rPr lang="en-US" sz="2000" dirty="0"/>
              <a:t>Recognition of members’ ideas, arguments, and decisions creates a context for valuing independence.</a:t>
            </a:r>
          </a:p>
          <a:p>
            <a:r>
              <a:rPr lang="en-US" sz="2000" dirty="0"/>
              <a:t>How might a rigid family differ from a flexible family in terms of independence? </a:t>
            </a:r>
          </a:p>
        </p:txBody>
      </p:sp>
    </p:spTree>
    <p:extLst>
      <p:ext uri="{BB962C8B-B14F-4D97-AF65-F5344CB8AC3E}">
        <p14:creationId xmlns:p14="http://schemas.microsoft.com/office/powerpoint/2010/main" val="220642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for Kinship Maintenance and Family Management</a:t>
            </a:r>
          </a:p>
        </p:txBody>
      </p:sp>
      <p:sp>
        <p:nvSpPr>
          <p:cNvPr id="3" name="Content Placeholder 2"/>
          <p:cNvSpPr>
            <a:spLocks noGrp="1"/>
          </p:cNvSpPr>
          <p:nvPr>
            <p:ph idx="1"/>
          </p:nvPr>
        </p:nvSpPr>
        <p:spPr/>
        <p:txBody>
          <a:bodyPr/>
          <a:lstStyle/>
          <a:p>
            <a:r>
              <a:rPr lang="en-US" dirty="0"/>
              <a:t>These functions address issues of maintaining relational ties and m</a:t>
            </a:r>
          </a:p>
          <a:p>
            <a:r>
              <a:rPr lang="en-US" dirty="0" err="1"/>
              <a:t>anaging</a:t>
            </a:r>
            <a:r>
              <a:rPr lang="en-US" dirty="0"/>
              <a:t> the daily lives and needs of all members.</a:t>
            </a:r>
          </a:p>
          <a:p>
            <a:r>
              <a:rPr lang="en-US" dirty="0"/>
              <a:t>Kinship maintenance involves the communications and connection with an extended family group</a:t>
            </a:r>
          </a:p>
          <a:p>
            <a:r>
              <a:rPr lang="en-US" dirty="0"/>
              <a:t>These interactions primarily include: visiting, recreation, and communication</a:t>
            </a:r>
          </a:p>
          <a:p>
            <a:r>
              <a:rPr lang="en-US" dirty="0"/>
              <a:t>Can be called </a:t>
            </a:r>
            <a:r>
              <a:rPr lang="en-US" dirty="0" err="1"/>
              <a:t>kinkeepers</a:t>
            </a:r>
            <a:r>
              <a:rPr lang="en-US" dirty="0"/>
              <a:t> and most likely to be female family members</a:t>
            </a:r>
          </a:p>
          <a:p>
            <a:r>
              <a:rPr lang="en-US" dirty="0"/>
              <a:t>Kin-work is the labor that allows family to endure over time</a:t>
            </a:r>
          </a:p>
          <a:p>
            <a:endParaRPr lang="en-US" dirty="0"/>
          </a:p>
        </p:txBody>
      </p:sp>
    </p:spTree>
    <p:extLst>
      <p:ext uri="{BB962C8B-B14F-4D97-AF65-F5344CB8AC3E}">
        <p14:creationId xmlns:p14="http://schemas.microsoft.com/office/powerpoint/2010/main" val="247894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Influences on Extended Kinship</a:t>
            </a:r>
          </a:p>
        </p:txBody>
      </p:sp>
      <p:sp>
        <p:nvSpPr>
          <p:cNvPr id="3" name="Content Placeholder 2"/>
          <p:cNvSpPr>
            <a:spLocks noGrp="1"/>
          </p:cNvSpPr>
          <p:nvPr>
            <p:ph idx="1"/>
          </p:nvPr>
        </p:nvSpPr>
        <p:spPr/>
        <p:txBody>
          <a:bodyPr/>
          <a:lstStyle/>
          <a:p>
            <a:r>
              <a:rPr lang="en-US" sz="2000" dirty="0"/>
              <a:t>Marriage status – blended and divorced families experience different issues related to kinship management</a:t>
            </a:r>
          </a:p>
          <a:p>
            <a:r>
              <a:rPr lang="en-US" sz="2000" dirty="0"/>
              <a:t>Culture impacts gendered experience – some cultures have both men and women </a:t>
            </a:r>
            <a:r>
              <a:rPr lang="en-US" sz="2000" dirty="0" err="1"/>
              <a:t>kinkeepers</a:t>
            </a:r>
            <a:r>
              <a:rPr lang="en-US" sz="2000" dirty="0"/>
              <a:t> in equal levels</a:t>
            </a:r>
          </a:p>
          <a:p>
            <a:endParaRPr lang="en-US" dirty="0"/>
          </a:p>
        </p:txBody>
      </p:sp>
      <p:pic>
        <p:nvPicPr>
          <p:cNvPr id="4" name="Picture 3" descr="Image of large family Christmas gathering around the Christmas tree" title="Influences on Extended Kinship"/>
          <p:cNvPicPr>
            <a:picLocks noChangeAspect="1"/>
          </p:cNvPicPr>
          <p:nvPr/>
        </p:nvPicPr>
        <p:blipFill>
          <a:blip r:embed="rId2"/>
          <a:stretch>
            <a:fillRect/>
          </a:stretch>
        </p:blipFill>
        <p:spPr>
          <a:xfrm>
            <a:off x="5946628" y="3937490"/>
            <a:ext cx="3085469" cy="2576695"/>
          </a:xfrm>
          <a:prstGeom prst="rect">
            <a:avLst/>
          </a:prstGeom>
        </p:spPr>
      </p:pic>
    </p:spTree>
    <p:extLst>
      <p:ext uri="{BB962C8B-B14F-4D97-AF65-F5344CB8AC3E}">
        <p14:creationId xmlns:p14="http://schemas.microsoft.com/office/powerpoint/2010/main" val="39147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of Daily Needs</a:t>
            </a:r>
          </a:p>
        </p:txBody>
      </p:sp>
      <p:sp>
        <p:nvSpPr>
          <p:cNvPr id="3" name="Content Placeholder 2"/>
          <p:cNvSpPr>
            <a:spLocks noGrp="1"/>
          </p:cNvSpPr>
          <p:nvPr>
            <p:ph idx="1"/>
          </p:nvPr>
        </p:nvSpPr>
        <p:spPr/>
        <p:txBody>
          <a:bodyPr/>
          <a:lstStyle/>
          <a:p>
            <a:r>
              <a:rPr lang="en-US" dirty="0"/>
              <a:t>Decision making surrounding </a:t>
            </a:r>
            <a:r>
              <a:rPr lang="en-US" dirty="0" err="1"/>
              <a:t>housekeepings</a:t>
            </a:r>
            <a:r>
              <a:rPr lang="en-US" dirty="0"/>
              <a:t>, child care, recreation, and managing of family finances</a:t>
            </a:r>
          </a:p>
          <a:p>
            <a:r>
              <a:rPr lang="en-US" dirty="0"/>
              <a:t>Division of labor is impacted by income levels and work status</a:t>
            </a:r>
          </a:p>
          <a:p>
            <a:r>
              <a:rPr lang="en-US" dirty="0"/>
              <a:t>Often a source of conflict</a:t>
            </a:r>
          </a:p>
          <a:p>
            <a:r>
              <a:rPr lang="en-US" dirty="0"/>
              <a:t>Recreation management is coordinating leisure activities for the family</a:t>
            </a:r>
          </a:p>
          <a:p>
            <a:r>
              <a:rPr lang="en-US" dirty="0"/>
              <a:t>Cohesive families encourage much group recreational activity while low-cohesion families do not</a:t>
            </a:r>
          </a:p>
          <a:p>
            <a:r>
              <a:rPr lang="en-US" dirty="0"/>
              <a:t>Can also be health management</a:t>
            </a:r>
          </a:p>
        </p:txBody>
      </p:sp>
    </p:spTree>
    <p:extLst>
      <p:ext uri="{BB962C8B-B14F-4D97-AF65-F5344CB8AC3E}">
        <p14:creationId xmlns:p14="http://schemas.microsoft.com/office/powerpoint/2010/main" val="2551158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Basic Resources</a:t>
            </a:r>
          </a:p>
        </p:txBody>
      </p:sp>
      <p:sp>
        <p:nvSpPr>
          <p:cNvPr id="3" name="Content Placeholder 2"/>
          <p:cNvSpPr>
            <a:spLocks noGrp="1"/>
          </p:cNvSpPr>
          <p:nvPr>
            <p:ph idx="1"/>
          </p:nvPr>
        </p:nvSpPr>
        <p:spPr/>
        <p:txBody>
          <a:bodyPr/>
          <a:lstStyle/>
          <a:p>
            <a:r>
              <a:rPr lang="en-US" dirty="0"/>
              <a:t>Traditionally men serves as the major financial provider in families, though there have always been exceptions</a:t>
            </a:r>
          </a:p>
          <a:p>
            <a:r>
              <a:rPr lang="en-US" dirty="0"/>
              <a:t>This is no longer a gendered expectation expected only of men</a:t>
            </a:r>
          </a:p>
          <a:p>
            <a:r>
              <a:rPr lang="en-US" dirty="0"/>
              <a:t>Women are now often the primary breadwinner in homes, especially since there are many single mothers who do all the household management</a:t>
            </a:r>
          </a:p>
          <a:p>
            <a:r>
              <a:rPr lang="en-US" dirty="0"/>
              <a:t>Because of the dual-earner, or reduced expectation that only can can/should be the breadwinner, our new </a:t>
            </a:r>
            <a:r>
              <a:rPr lang="en-US" dirty="0" err="1"/>
              <a:t>lifestyes</a:t>
            </a:r>
            <a:r>
              <a:rPr lang="en-US" dirty="0"/>
              <a:t> are most stressful as families negotiate roles and manage work/life commitments </a:t>
            </a:r>
          </a:p>
        </p:txBody>
      </p:sp>
    </p:spTree>
    <p:extLst>
      <p:ext uri="{BB962C8B-B14F-4D97-AF65-F5344CB8AC3E}">
        <p14:creationId xmlns:p14="http://schemas.microsoft.com/office/powerpoint/2010/main" val="3443994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Spillover</a:t>
            </a:r>
          </a:p>
        </p:txBody>
      </p:sp>
      <p:sp>
        <p:nvSpPr>
          <p:cNvPr id="3" name="Content Placeholder 2"/>
          <p:cNvSpPr>
            <a:spLocks noGrp="1"/>
          </p:cNvSpPr>
          <p:nvPr>
            <p:ph idx="1"/>
          </p:nvPr>
        </p:nvSpPr>
        <p:spPr/>
        <p:txBody>
          <a:bodyPr/>
          <a:lstStyle/>
          <a:p>
            <a:r>
              <a:rPr lang="en-US" sz="2400" dirty="0"/>
              <a:t>Merging the roles of provider/worker and family member creates spillover.</a:t>
            </a:r>
          </a:p>
          <a:p>
            <a:r>
              <a:rPr lang="en-US" sz="2400" dirty="0"/>
              <a:t>This is bidirectional – family can impact work and work can impact family demands.</a:t>
            </a:r>
          </a:p>
          <a:p>
            <a:r>
              <a:rPr lang="en-US" sz="2400" dirty="0"/>
              <a:t>Even more challenging for low-income, unmarried mothers.</a:t>
            </a:r>
          </a:p>
          <a:p>
            <a:r>
              <a:rPr lang="en-US" sz="2400" dirty="0"/>
              <a:t>Role negotiation – ongoing role coordination – helps  parents manage spillover</a:t>
            </a:r>
          </a:p>
          <a:p>
            <a:endParaRPr lang="en-US" dirty="0"/>
          </a:p>
          <a:p>
            <a:endParaRPr lang="en-US" dirty="0"/>
          </a:p>
          <a:p>
            <a:endParaRPr lang="en-US" dirty="0"/>
          </a:p>
        </p:txBody>
      </p:sp>
    </p:spTree>
    <p:extLst>
      <p:ext uri="{BB962C8B-B14F-4D97-AF65-F5344CB8AC3E}">
        <p14:creationId xmlns:p14="http://schemas.microsoft.com/office/powerpoint/2010/main" val="3301600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Reflecting on the </a:t>
            </a:r>
            <a:r>
              <a:rPr lang="en-US" dirty="0" err="1"/>
              <a:t>Circumplex</a:t>
            </a:r>
            <a:r>
              <a:rPr lang="en-US" dirty="0"/>
              <a:t> Model</a:t>
            </a:r>
          </a:p>
        </p:txBody>
      </p:sp>
      <p:pic>
        <p:nvPicPr>
          <p:cNvPr id="4" name="Content Placeholder 3" descr="Image of the circumplex model including cohesion (low to high) and adaptability (low to high)." title="Circumplex Model"/>
          <p:cNvPicPr>
            <a:picLocks noGrp="1" noChangeAspect="1"/>
          </p:cNvPicPr>
          <p:nvPr>
            <p:ph idx="1"/>
          </p:nvPr>
        </p:nvPicPr>
        <p:blipFill>
          <a:blip r:embed="rId2"/>
          <a:stretch>
            <a:fillRect/>
          </a:stretch>
        </p:blipFill>
        <p:spPr>
          <a:xfrm>
            <a:off x="1247460" y="1634306"/>
            <a:ext cx="6721110" cy="5007227"/>
          </a:xfrm>
          <a:prstGeom prst="rect">
            <a:avLst/>
          </a:prstGeom>
        </p:spPr>
      </p:pic>
    </p:spTree>
    <p:extLst>
      <p:ext uri="{BB962C8B-B14F-4D97-AF65-F5344CB8AC3E}">
        <p14:creationId xmlns:p14="http://schemas.microsoft.com/office/powerpoint/2010/main" val="24834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Appropriation Process</a:t>
            </a:r>
          </a:p>
        </p:txBody>
      </p:sp>
      <p:sp>
        <p:nvSpPr>
          <p:cNvPr id="3" name="Content Placeholder 2"/>
          <p:cNvSpPr>
            <a:spLocks noGrp="1"/>
          </p:cNvSpPr>
          <p:nvPr>
            <p:ph idx="1"/>
          </p:nvPr>
        </p:nvSpPr>
        <p:spPr/>
        <p:txBody>
          <a:bodyPr>
            <a:normAutofit/>
          </a:bodyPr>
          <a:lstStyle/>
          <a:p>
            <a:r>
              <a:rPr lang="en-US" sz="3600" dirty="0"/>
              <a:t>Role expectations</a:t>
            </a:r>
          </a:p>
          <a:p>
            <a:r>
              <a:rPr lang="en-US" sz="3600" dirty="0"/>
              <a:t>Role enactment</a:t>
            </a:r>
          </a:p>
          <a:p>
            <a:r>
              <a:rPr lang="en-US" sz="3600" dirty="0"/>
              <a:t>Role negotiation</a:t>
            </a:r>
          </a:p>
        </p:txBody>
      </p:sp>
    </p:spTree>
    <p:extLst>
      <p:ext uri="{BB962C8B-B14F-4D97-AF65-F5344CB8AC3E}">
        <p14:creationId xmlns:p14="http://schemas.microsoft.com/office/powerpoint/2010/main" val="266744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Expectations</a:t>
            </a:r>
          </a:p>
        </p:txBody>
      </p:sp>
      <p:sp>
        <p:nvSpPr>
          <p:cNvPr id="3" name="Content Placeholder 2"/>
          <p:cNvSpPr>
            <a:spLocks noGrp="1"/>
          </p:cNvSpPr>
          <p:nvPr>
            <p:ph idx="1"/>
          </p:nvPr>
        </p:nvSpPr>
        <p:spPr/>
        <p:txBody>
          <a:bodyPr>
            <a:normAutofit/>
          </a:bodyPr>
          <a:lstStyle/>
          <a:p>
            <a:r>
              <a:rPr lang="en-US" sz="2400" dirty="0"/>
              <a:t>Society provides role models and norms for how certain family roles should be enacted – this creates role expectations</a:t>
            </a:r>
          </a:p>
          <a:p>
            <a:r>
              <a:rPr lang="en-US" sz="2400" dirty="0"/>
              <a:t>Role models can be found in the media, in person, through religious organizations and principles, and in the community</a:t>
            </a:r>
          </a:p>
          <a:p>
            <a:r>
              <a:rPr lang="en-US" sz="2400" dirty="0"/>
              <a:t>These expectations develop over time as one grows up</a:t>
            </a:r>
          </a:p>
        </p:txBody>
      </p:sp>
    </p:spTree>
    <p:extLst>
      <p:ext uri="{BB962C8B-B14F-4D97-AF65-F5344CB8AC3E}">
        <p14:creationId xmlns:p14="http://schemas.microsoft.com/office/powerpoint/2010/main" val="261476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family role?</a:t>
            </a:r>
          </a:p>
        </p:txBody>
      </p:sp>
      <p:sp>
        <p:nvSpPr>
          <p:cNvPr id="3" name="Content Placeholder 2"/>
          <p:cNvSpPr>
            <a:spLocks noGrp="1"/>
          </p:cNvSpPr>
          <p:nvPr>
            <p:ph idx="1"/>
          </p:nvPr>
        </p:nvSpPr>
        <p:spPr/>
        <p:txBody>
          <a:bodyPr>
            <a:normAutofit/>
          </a:bodyPr>
          <a:lstStyle/>
          <a:p>
            <a:r>
              <a:rPr lang="en-US" sz="2000" dirty="0"/>
              <a:t>Recurring patterns of behavior developed through family members’ interactions enacted in order to fulfill family functions</a:t>
            </a:r>
          </a:p>
          <a:p>
            <a:r>
              <a:rPr lang="en-US" sz="2000" dirty="0"/>
              <a:t>Words such as mother, father, breadwinner, stay-at-home parent, mother-in-law</a:t>
            </a:r>
          </a:p>
          <a:p>
            <a:r>
              <a:rPr lang="en-US" sz="2000" dirty="0"/>
              <a:t>Definitions vary from group to group as these roles are complex</a:t>
            </a:r>
          </a:p>
          <a:p>
            <a:r>
              <a:rPr lang="en-US" sz="2000" dirty="0"/>
              <a:t>Roles are established within families, grown into over time, grown out of, discussed, negotiated, redefined, and accepted or rejected</a:t>
            </a:r>
          </a:p>
        </p:txBody>
      </p:sp>
    </p:spTree>
    <p:extLst>
      <p:ext uri="{BB962C8B-B14F-4D97-AF65-F5344CB8AC3E}">
        <p14:creationId xmlns:p14="http://schemas.microsoft.com/office/powerpoint/2010/main" val="2540204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Expectations</a:t>
            </a:r>
          </a:p>
        </p:txBody>
      </p:sp>
      <p:sp>
        <p:nvSpPr>
          <p:cNvPr id="3" name="Content Placeholder 2"/>
          <p:cNvSpPr>
            <a:spLocks noGrp="1"/>
          </p:cNvSpPr>
          <p:nvPr>
            <p:ph idx="1"/>
          </p:nvPr>
        </p:nvSpPr>
        <p:spPr/>
        <p:txBody>
          <a:bodyPr>
            <a:normAutofit/>
          </a:bodyPr>
          <a:lstStyle/>
          <a:p>
            <a:r>
              <a:rPr lang="en-US" sz="2000" dirty="0"/>
              <a:t>Significant others: people you view as important and who provide you with models from which you develop role expectations</a:t>
            </a:r>
          </a:p>
          <a:p>
            <a:r>
              <a:rPr lang="en-US" sz="2000" dirty="0"/>
              <a:t>Learning through observation and imitating others</a:t>
            </a:r>
          </a:p>
          <a:p>
            <a:r>
              <a:rPr lang="en-US" sz="2000" dirty="0"/>
              <a:t>Complementary others: people  who fulfill reciprocal role functions (husband – wife; parent – child)</a:t>
            </a:r>
          </a:p>
        </p:txBody>
      </p:sp>
      <p:pic>
        <p:nvPicPr>
          <p:cNvPr id="4" name="Picture 3" descr="Man teaching a class of seated women at a chalkboard" title="Role Expectations"/>
          <p:cNvPicPr>
            <a:picLocks noChangeAspect="1"/>
          </p:cNvPicPr>
          <p:nvPr/>
        </p:nvPicPr>
        <p:blipFill>
          <a:blip r:embed="rId2"/>
          <a:stretch>
            <a:fillRect/>
          </a:stretch>
        </p:blipFill>
        <p:spPr>
          <a:xfrm>
            <a:off x="5341065" y="4417952"/>
            <a:ext cx="4127542" cy="2201356"/>
          </a:xfrm>
          <a:prstGeom prst="rect">
            <a:avLst/>
          </a:prstGeom>
        </p:spPr>
      </p:pic>
    </p:spTree>
    <p:extLst>
      <p:ext uri="{BB962C8B-B14F-4D97-AF65-F5344CB8AC3E}">
        <p14:creationId xmlns:p14="http://schemas.microsoft.com/office/powerpoint/2010/main" val="4033468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Expectations</a:t>
            </a:r>
          </a:p>
        </p:txBody>
      </p:sp>
      <p:sp>
        <p:nvSpPr>
          <p:cNvPr id="3" name="Content Placeholder 2"/>
          <p:cNvSpPr>
            <a:spLocks noGrp="1"/>
          </p:cNvSpPr>
          <p:nvPr>
            <p:ph idx="1"/>
          </p:nvPr>
        </p:nvSpPr>
        <p:spPr/>
        <p:txBody>
          <a:bodyPr>
            <a:normAutofit/>
          </a:bodyPr>
          <a:lstStyle/>
          <a:p>
            <a:r>
              <a:rPr lang="en-US" sz="2400" dirty="0"/>
              <a:t>Represent an imagined view of yourself</a:t>
            </a:r>
          </a:p>
          <a:p>
            <a:r>
              <a:rPr lang="en-US" sz="2400" dirty="0"/>
              <a:t>Only a true role when you are actually enacting the role (ex: mother)</a:t>
            </a:r>
          </a:p>
        </p:txBody>
      </p:sp>
    </p:spTree>
    <p:extLst>
      <p:ext uri="{BB962C8B-B14F-4D97-AF65-F5344CB8AC3E}">
        <p14:creationId xmlns:p14="http://schemas.microsoft.com/office/powerpoint/2010/main" val="3105890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Enactment</a:t>
            </a:r>
          </a:p>
        </p:txBody>
      </p:sp>
      <p:sp>
        <p:nvSpPr>
          <p:cNvPr id="3" name="Content Placeholder 2"/>
          <p:cNvSpPr>
            <a:spLocks noGrp="1"/>
          </p:cNvSpPr>
          <p:nvPr>
            <p:ph idx="1"/>
          </p:nvPr>
        </p:nvSpPr>
        <p:spPr/>
        <p:txBody>
          <a:bodyPr/>
          <a:lstStyle/>
          <a:p>
            <a:r>
              <a:rPr lang="en-US" dirty="0"/>
              <a:t>The performance of a role</a:t>
            </a:r>
          </a:p>
          <a:p>
            <a:r>
              <a:rPr lang="en-US" dirty="0"/>
              <a:t>Impacted by complementary roles </a:t>
            </a:r>
          </a:p>
          <a:p>
            <a:r>
              <a:rPr lang="en-US" dirty="0"/>
              <a:t>When complementary roles view their roles similarly, it enhances the role performance</a:t>
            </a:r>
          </a:p>
          <a:p>
            <a:r>
              <a:rPr lang="en-US" dirty="0"/>
              <a:t>Influenced by one’s background/history/culture</a:t>
            </a:r>
          </a:p>
          <a:p>
            <a:r>
              <a:rPr lang="en-US" dirty="0"/>
              <a:t>Requires self-confidence/self-efficacy</a:t>
            </a:r>
          </a:p>
        </p:txBody>
      </p:sp>
    </p:spTree>
    <p:extLst>
      <p:ext uri="{BB962C8B-B14F-4D97-AF65-F5344CB8AC3E}">
        <p14:creationId xmlns:p14="http://schemas.microsoft.com/office/powerpoint/2010/main" val="33061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Enactment</a:t>
            </a:r>
          </a:p>
        </p:txBody>
      </p:sp>
      <p:sp>
        <p:nvSpPr>
          <p:cNvPr id="3" name="Content Placeholder 2"/>
          <p:cNvSpPr>
            <a:spLocks noGrp="1"/>
          </p:cNvSpPr>
          <p:nvPr>
            <p:ph idx="1"/>
          </p:nvPr>
        </p:nvSpPr>
        <p:spPr/>
        <p:txBody>
          <a:bodyPr/>
          <a:lstStyle/>
          <a:p>
            <a:r>
              <a:rPr lang="en-US" sz="2800" dirty="0"/>
              <a:t>Choosing one role may affect one’s ability to assume other roles </a:t>
            </a:r>
          </a:p>
          <a:p>
            <a:endParaRPr lang="en-US" dirty="0"/>
          </a:p>
        </p:txBody>
      </p:sp>
      <p:pic>
        <p:nvPicPr>
          <p:cNvPr id="4" name="Picture 3" descr="Women balancing on one leg while holding computer and baby." title="Role Enactment"/>
          <p:cNvPicPr>
            <a:picLocks noChangeAspect="1"/>
          </p:cNvPicPr>
          <p:nvPr/>
        </p:nvPicPr>
        <p:blipFill>
          <a:blip r:embed="rId2"/>
          <a:stretch>
            <a:fillRect/>
          </a:stretch>
        </p:blipFill>
        <p:spPr>
          <a:xfrm>
            <a:off x="6278047" y="3532324"/>
            <a:ext cx="2857500" cy="2857500"/>
          </a:xfrm>
          <a:prstGeom prst="rect">
            <a:avLst/>
          </a:prstGeom>
        </p:spPr>
      </p:pic>
    </p:spTree>
    <p:extLst>
      <p:ext uri="{BB962C8B-B14F-4D97-AF65-F5344CB8AC3E}">
        <p14:creationId xmlns:p14="http://schemas.microsoft.com/office/powerpoint/2010/main" val="250030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Enactment</a:t>
            </a:r>
          </a:p>
        </p:txBody>
      </p:sp>
      <p:sp>
        <p:nvSpPr>
          <p:cNvPr id="3" name="Content Placeholder 2"/>
          <p:cNvSpPr>
            <a:spLocks noGrp="1"/>
          </p:cNvSpPr>
          <p:nvPr>
            <p:ph idx="1"/>
          </p:nvPr>
        </p:nvSpPr>
        <p:spPr/>
        <p:txBody>
          <a:bodyPr/>
          <a:lstStyle/>
          <a:p>
            <a:r>
              <a:rPr lang="en-US" dirty="0"/>
              <a:t>Role enactment is perceived differently by each person, especially in families</a:t>
            </a:r>
          </a:p>
        </p:txBody>
      </p:sp>
      <p:pic>
        <p:nvPicPr>
          <p:cNvPr id="4" name="Picture 3"/>
          <p:cNvPicPr>
            <a:picLocks noChangeAspect="1"/>
          </p:cNvPicPr>
          <p:nvPr/>
        </p:nvPicPr>
        <p:blipFill>
          <a:blip r:embed="rId2"/>
          <a:stretch>
            <a:fillRect/>
          </a:stretch>
        </p:blipFill>
        <p:spPr>
          <a:xfrm>
            <a:off x="1041000" y="3342707"/>
            <a:ext cx="4771544" cy="3287481"/>
          </a:xfrm>
          <a:prstGeom prst="rect">
            <a:avLst/>
          </a:prstGeom>
        </p:spPr>
      </p:pic>
    </p:spTree>
    <p:extLst>
      <p:ext uri="{BB962C8B-B14F-4D97-AF65-F5344CB8AC3E}">
        <p14:creationId xmlns:p14="http://schemas.microsoft.com/office/powerpoint/2010/main" val="1475206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Negotiation</a:t>
            </a:r>
          </a:p>
        </p:txBody>
      </p:sp>
      <p:sp>
        <p:nvSpPr>
          <p:cNvPr id="3" name="Content Placeholder 2"/>
          <p:cNvSpPr>
            <a:spLocks noGrp="1"/>
          </p:cNvSpPr>
          <p:nvPr>
            <p:ph idx="1"/>
          </p:nvPr>
        </p:nvSpPr>
        <p:spPr/>
        <p:txBody>
          <a:bodyPr/>
          <a:lstStyle/>
          <a:p>
            <a:r>
              <a:rPr lang="en-US" sz="2400" dirty="0"/>
              <a:t>The process of interaction that gives meaning to people’s lives and socially constructs one’s reality; includes the management of conflict related to role enactment</a:t>
            </a:r>
          </a:p>
          <a:p>
            <a:r>
              <a:rPr lang="en-US" sz="2400" dirty="0"/>
              <a:t>Communication is used to take on and maintain all family roles</a:t>
            </a:r>
          </a:p>
          <a:p>
            <a:r>
              <a:rPr lang="en-US" sz="2400" dirty="0"/>
              <a:t>Can be implicit or explicit</a:t>
            </a:r>
          </a:p>
          <a:p>
            <a:r>
              <a:rPr lang="en-US" sz="2400" dirty="0"/>
              <a:t>Will need to be integrated with other members’ roles</a:t>
            </a:r>
          </a:p>
          <a:p>
            <a:endParaRPr lang="en-US" dirty="0"/>
          </a:p>
        </p:txBody>
      </p:sp>
    </p:spTree>
    <p:extLst>
      <p:ext uri="{BB962C8B-B14F-4D97-AF65-F5344CB8AC3E}">
        <p14:creationId xmlns:p14="http://schemas.microsoft.com/office/powerpoint/2010/main" val="2525493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Negotiation</a:t>
            </a:r>
          </a:p>
        </p:txBody>
      </p:sp>
      <p:sp>
        <p:nvSpPr>
          <p:cNvPr id="3" name="Content Placeholder 2"/>
          <p:cNvSpPr>
            <a:spLocks noGrp="1"/>
          </p:cNvSpPr>
          <p:nvPr>
            <p:ph idx="1"/>
          </p:nvPr>
        </p:nvSpPr>
        <p:spPr/>
        <p:txBody>
          <a:bodyPr/>
          <a:lstStyle/>
          <a:p>
            <a:r>
              <a:rPr lang="en-US" sz="2400" dirty="0"/>
              <a:t>If complementary or significant others have different expectations for their own or your role performance, conflict will ensue.</a:t>
            </a:r>
          </a:p>
          <a:p>
            <a:r>
              <a:rPr lang="en-US" sz="2400" dirty="0"/>
              <a:t>Conflict also occurs when one person in a family tries to take on incompatible roles</a:t>
            </a:r>
          </a:p>
          <a:p>
            <a:endParaRPr lang="en-US" dirty="0"/>
          </a:p>
        </p:txBody>
      </p:sp>
    </p:spTree>
    <p:extLst>
      <p:ext uri="{BB962C8B-B14F-4D97-AF65-F5344CB8AC3E}">
        <p14:creationId xmlns:p14="http://schemas.microsoft.com/office/powerpoint/2010/main" val="214191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Work-Life Balance Issues</a:t>
            </a:r>
          </a:p>
        </p:txBody>
      </p:sp>
      <p:sp>
        <p:nvSpPr>
          <p:cNvPr id="3" name="Content Placeholder 2"/>
          <p:cNvSpPr>
            <a:spLocks noGrp="1"/>
          </p:cNvSpPr>
          <p:nvPr>
            <p:ph idx="1"/>
          </p:nvPr>
        </p:nvSpPr>
        <p:spPr/>
        <p:txBody>
          <a:bodyPr>
            <a:normAutofit/>
          </a:bodyPr>
          <a:lstStyle/>
          <a:p>
            <a:r>
              <a:rPr lang="en-US" sz="2000" dirty="0"/>
              <a:t>Arlie </a:t>
            </a:r>
            <a:r>
              <a:rPr lang="en-US" sz="2000" dirty="0" err="1"/>
              <a:t>Hochschild</a:t>
            </a:r>
            <a:r>
              <a:rPr lang="en-US" sz="2000" dirty="0"/>
              <a:t> termed the phrase, “The second shift”</a:t>
            </a:r>
          </a:p>
          <a:p>
            <a:r>
              <a:rPr lang="en-US" sz="2000" dirty="0"/>
              <a:t>“Men who shared the load at home seemed just as pressed for time as their wives, and torn between the demands of career and small children...But the majority of men did not share the load at home. Some refused outright. Others refused more passively, often offering a loving shoulder to lean on, an understanding ear as their working wife faced the conflict they both saw as hers.” – </a:t>
            </a:r>
            <a:r>
              <a:rPr lang="en-US" sz="2000" dirty="0" err="1"/>
              <a:t>Hochschild</a:t>
            </a:r>
            <a:r>
              <a:rPr lang="en-US" sz="2000" dirty="0"/>
              <a:t>, </a:t>
            </a:r>
            <a:r>
              <a:rPr lang="en-US" sz="2000" i="1" dirty="0"/>
              <a:t>The Second Shift</a:t>
            </a:r>
          </a:p>
        </p:txBody>
      </p:sp>
      <p:pic>
        <p:nvPicPr>
          <p:cNvPr id="4" name="Picture 3"/>
          <p:cNvPicPr>
            <a:picLocks noChangeAspect="1"/>
          </p:cNvPicPr>
          <p:nvPr/>
        </p:nvPicPr>
        <p:blipFill>
          <a:blip r:embed="rId2"/>
          <a:stretch>
            <a:fillRect/>
          </a:stretch>
        </p:blipFill>
        <p:spPr>
          <a:xfrm>
            <a:off x="6829425" y="4771832"/>
            <a:ext cx="2019552" cy="2019552"/>
          </a:xfrm>
          <a:prstGeom prst="rect">
            <a:avLst/>
          </a:prstGeom>
        </p:spPr>
      </p:pic>
    </p:spTree>
    <p:extLst>
      <p:ext uri="{BB962C8B-B14F-4D97-AF65-F5344CB8AC3E}">
        <p14:creationId xmlns:p14="http://schemas.microsoft.com/office/powerpoint/2010/main" val="938660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Work-Family Border Theory</a:t>
            </a:r>
          </a:p>
        </p:txBody>
      </p:sp>
      <p:sp>
        <p:nvSpPr>
          <p:cNvPr id="3" name="Content Placeholder 2"/>
          <p:cNvSpPr>
            <a:spLocks noGrp="1"/>
          </p:cNvSpPr>
          <p:nvPr>
            <p:ph idx="1"/>
          </p:nvPr>
        </p:nvSpPr>
        <p:spPr/>
        <p:txBody>
          <a:bodyPr>
            <a:normAutofit/>
          </a:bodyPr>
          <a:lstStyle/>
          <a:p>
            <a:r>
              <a:rPr lang="en-US" sz="2400" dirty="0"/>
              <a:t>Sue Campbell Clark (2000)</a:t>
            </a:r>
          </a:p>
          <a:p>
            <a:r>
              <a:rPr lang="en-US" sz="2400" dirty="0"/>
              <a:t>Explains why conflict between work and home increases and decreases; focused on role conflict</a:t>
            </a:r>
          </a:p>
          <a:p>
            <a:r>
              <a:rPr lang="en-US" sz="2400" dirty="0"/>
              <a:t>When work and home have similar cultures and weak borders, it is easier to flow back and forth (border crossing) between them, causing less conflict.</a:t>
            </a:r>
          </a:p>
          <a:p>
            <a:r>
              <a:rPr lang="en-US" sz="2400" dirty="0"/>
              <a:t>In cases where one domain has a strong border and the other has a weak borer, work-family balance favors the domain with which a person identifies most strongly.</a:t>
            </a:r>
          </a:p>
        </p:txBody>
      </p:sp>
    </p:spTree>
    <p:extLst>
      <p:ext uri="{BB962C8B-B14F-4D97-AF65-F5344CB8AC3E}">
        <p14:creationId xmlns:p14="http://schemas.microsoft.com/office/powerpoint/2010/main" val="2030226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of boarder theory including border crossers who pass between work and family sphere." title="Border Theory"/>
          <p:cNvPicPr>
            <a:picLocks noGrp="1" noChangeAspect="1"/>
          </p:cNvPicPr>
          <p:nvPr>
            <p:ph idx="1"/>
          </p:nvPr>
        </p:nvPicPr>
        <p:blipFill>
          <a:blip r:embed="rId2"/>
          <a:stretch>
            <a:fillRect/>
          </a:stretch>
        </p:blipFill>
        <p:spPr>
          <a:xfrm>
            <a:off x="744846" y="629088"/>
            <a:ext cx="7720924" cy="5796744"/>
          </a:xfrm>
          <a:prstGeom prst="rect">
            <a:avLst/>
          </a:prstGeom>
        </p:spPr>
      </p:pic>
    </p:spTree>
    <p:extLst>
      <p:ext uri="{BB962C8B-B14F-4D97-AF65-F5344CB8AC3E}">
        <p14:creationId xmlns:p14="http://schemas.microsoft.com/office/powerpoint/2010/main" val="298548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Roles</a:t>
            </a:r>
          </a:p>
        </p:txBody>
      </p:sp>
      <p:sp>
        <p:nvSpPr>
          <p:cNvPr id="3" name="Content Placeholder 2"/>
          <p:cNvSpPr>
            <a:spLocks noGrp="1"/>
          </p:cNvSpPr>
          <p:nvPr>
            <p:ph idx="1"/>
          </p:nvPr>
        </p:nvSpPr>
        <p:spPr/>
        <p:txBody>
          <a:bodyPr/>
          <a:lstStyle/>
          <a:p>
            <a:r>
              <a:rPr lang="en-US" sz="2400" dirty="0"/>
              <a:t>Emerge through dialogue with other family members</a:t>
            </a:r>
          </a:p>
          <a:p>
            <a:r>
              <a:rPr lang="en-US" sz="2400" dirty="0"/>
              <a:t>Currently less tied to age because of increased longevity and more fluid life stages</a:t>
            </a:r>
          </a:p>
          <a:p>
            <a:endParaRPr lang="en-US" dirty="0"/>
          </a:p>
        </p:txBody>
      </p:sp>
      <p:pic>
        <p:nvPicPr>
          <p:cNvPr id="4" name="Picture 3" descr="Grandmother holding baby" title="Family Roles"/>
          <p:cNvPicPr>
            <a:picLocks noChangeAspect="1"/>
          </p:cNvPicPr>
          <p:nvPr/>
        </p:nvPicPr>
        <p:blipFill>
          <a:blip r:embed="rId2"/>
          <a:stretch>
            <a:fillRect/>
          </a:stretch>
        </p:blipFill>
        <p:spPr>
          <a:xfrm>
            <a:off x="6007184" y="4245236"/>
            <a:ext cx="3119879" cy="2071289"/>
          </a:xfrm>
          <a:prstGeom prst="rect">
            <a:avLst/>
          </a:prstGeom>
        </p:spPr>
      </p:pic>
    </p:spTree>
    <p:extLst>
      <p:ext uri="{BB962C8B-B14F-4D97-AF65-F5344CB8AC3E}">
        <p14:creationId xmlns:p14="http://schemas.microsoft.com/office/powerpoint/2010/main" val="1098707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Conflict</a:t>
            </a:r>
          </a:p>
        </p:txBody>
      </p:sp>
      <p:sp>
        <p:nvSpPr>
          <p:cNvPr id="3" name="Content Placeholder 2"/>
          <p:cNvSpPr>
            <a:spLocks noGrp="1"/>
          </p:cNvSpPr>
          <p:nvPr>
            <p:ph idx="1"/>
          </p:nvPr>
        </p:nvSpPr>
        <p:spPr/>
        <p:txBody>
          <a:bodyPr>
            <a:normAutofit/>
          </a:bodyPr>
          <a:lstStyle/>
          <a:p>
            <a:r>
              <a:rPr lang="en-US" sz="2400" dirty="0"/>
              <a:t>Heightened when we are enacting roles in ways that are outdated for couples and families.</a:t>
            </a:r>
          </a:p>
        </p:txBody>
      </p:sp>
      <p:pic>
        <p:nvPicPr>
          <p:cNvPr id="4" name="Picture 3" descr="1950s housewife in an advertisment where she serves her two children and husband soda from the fridge." title="Role Conflict"/>
          <p:cNvPicPr>
            <a:picLocks noChangeAspect="1"/>
          </p:cNvPicPr>
          <p:nvPr/>
        </p:nvPicPr>
        <p:blipFill>
          <a:blip r:embed="rId2"/>
          <a:stretch>
            <a:fillRect/>
          </a:stretch>
        </p:blipFill>
        <p:spPr>
          <a:xfrm>
            <a:off x="5595401" y="3425537"/>
            <a:ext cx="3200873" cy="2973592"/>
          </a:xfrm>
          <a:prstGeom prst="rect">
            <a:avLst/>
          </a:prstGeom>
        </p:spPr>
      </p:pic>
    </p:spTree>
    <p:extLst>
      <p:ext uri="{BB962C8B-B14F-4D97-AF65-F5344CB8AC3E}">
        <p14:creationId xmlns:p14="http://schemas.microsoft.com/office/powerpoint/2010/main" val="3855941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Couple and Family Typologies</a:t>
            </a:r>
          </a:p>
        </p:txBody>
      </p:sp>
      <p:sp>
        <p:nvSpPr>
          <p:cNvPr id="3" name="Content Placeholder 2"/>
          <p:cNvSpPr>
            <a:spLocks noGrp="1"/>
          </p:cNvSpPr>
          <p:nvPr>
            <p:ph idx="1"/>
          </p:nvPr>
        </p:nvSpPr>
        <p:spPr/>
        <p:txBody>
          <a:bodyPr>
            <a:normAutofit/>
          </a:bodyPr>
          <a:lstStyle/>
          <a:p>
            <a:r>
              <a:rPr lang="en-US" sz="2400" dirty="0" err="1"/>
              <a:t>Traditionals</a:t>
            </a:r>
            <a:endParaRPr lang="en-US" sz="2400" dirty="0"/>
          </a:p>
          <a:p>
            <a:r>
              <a:rPr lang="en-US" sz="2400" dirty="0"/>
              <a:t>Separates</a:t>
            </a:r>
          </a:p>
          <a:p>
            <a:r>
              <a:rPr lang="en-US" sz="2400" dirty="0"/>
              <a:t>Independents</a:t>
            </a:r>
          </a:p>
        </p:txBody>
      </p:sp>
    </p:spTree>
    <p:extLst>
      <p:ext uri="{BB962C8B-B14F-4D97-AF65-F5344CB8AC3E}">
        <p14:creationId xmlns:p14="http://schemas.microsoft.com/office/powerpoint/2010/main" val="4049513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that affect role enactment</a:t>
            </a:r>
          </a:p>
        </p:txBody>
      </p:sp>
      <p:sp>
        <p:nvSpPr>
          <p:cNvPr id="3" name="Content Placeholder 2"/>
          <p:cNvSpPr>
            <a:spLocks noGrp="1"/>
          </p:cNvSpPr>
          <p:nvPr>
            <p:ph idx="1"/>
          </p:nvPr>
        </p:nvSpPr>
        <p:spPr/>
        <p:txBody>
          <a:bodyPr/>
          <a:lstStyle/>
          <a:p>
            <a:r>
              <a:rPr lang="en-US" dirty="0"/>
              <a:t>Conflict avoidance</a:t>
            </a:r>
          </a:p>
          <a:p>
            <a:r>
              <a:rPr lang="en-US" dirty="0"/>
              <a:t>Assertiveness</a:t>
            </a:r>
          </a:p>
          <a:p>
            <a:r>
              <a:rPr lang="en-US" dirty="0"/>
              <a:t>Sharing</a:t>
            </a:r>
          </a:p>
          <a:p>
            <a:r>
              <a:rPr lang="en-US" dirty="0"/>
              <a:t>The ideology of traditionalism</a:t>
            </a:r>
          </a:p>
          <a:p>
            <a:r>
              <a:rPr lang="en-US" dirty="0"/>
              <a:t>The ideology of uncertainty and change</a:t>
            </a:r>
          </a:p>
          <a:p>
            <a:r>
              <a:rPr lang="en-US" dirty="0"/>
              <a:t>Time regularity</a:t>
            </a:r>
          </a:p>
          <a:p>
            <a:r>
              <a:rPr lang="en-US" dirty="0"/>
              <a:t>Undifferentiated space</a:t>
            </a:r>
          </a:p>
          <a:p>
            <a:r>
              <a:rPr lang="en-US" dirty="0"/>
              <a:t>Autonomy</a:t>
            </a:r>
          </a:p>
          <a:p>
            <a:endParaRPr lang="en-US" dirty="0"/>
          </a:p>
        </p:txBody>
      </p:sp>
    </p:spTree>
    <p:extLst>
      <p:ext uri="{BB962C8B-B14F-4D97-AF65-F5344CB8AC3E}">
        <p14:creationId xmlns:p14="http://schemas.microsoft.com/office/powerpoint/2010/main" val="2314393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Independents</a:t>
            </a:r>
          </a:p>
        </p:txBody>
      </p:sp>
      <p:sp>
        <p:nvSpPr>
          <p:cNvPr id="3" name="Content Placeholder 2"/>
          <p:cNvSpPr>
            <a:spLocks noGrp="1"/>
          </p:cNvSpPr>
          <p:nvPr>
            <p:ph idx="1"/>
          </p:nvPr>
        </p:nvSpPr>
        <p:spPr/>
        <p:txBody>
          <a:bodyPr/>
          <a:lstStyle/>
          <a:p>
            <a:r>
              <a:rPr lang="en-US" sz="2400" dirty="0"/>
              <a:t>Accept uncertainty and change</a:t>
            </a:r>
          </a:p>
          <a:p>
            <a:r>
              <a:rPr lang="en-US" sz="2400" dirty="0"/>
              <a:t>Pay limited attention to schedules and traditional values</a:t>
            </a:r>
          </a:p>
          <a:p>
            <a:r>
              <a:rPr lang="en-US" sz="2400" dirty="0"/>
              <a:t>More likely to have conflict</a:t>
            </a:r>
          </a:p>
          <a:p>
            <a:r>
              <a:rPr lang="en-US" sz="2400" dirty="0"/>
              <a:t>More likely to support androgynous, flexible sex roles</a:t>
            </a:r>
          </a:p>
          <a:p>
            <a:endParaRPr lang="en-US" dirty="0"/>
          </a:p>
        </p:txBody>
      </p:sp>
    </p:spTree>
    <p:extLst>
      <p:ext uri="{BB962C8B-B14F-4D97-AF65-F5344CB8AC3E}">
        <p14:creationId xmlns:p14="http://schemas.microsoft.com/office/powerpoint/2010/main" val="482736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Separates</a:t>
            </a:r>
          </a:p>
        </p:txBody>
      </p:sp>
      <p:sp>
        <p:nvSpPr>
          <p:cNvPr id="3" name="Content Placeholder 2"/>
          <p:cNvSpPr>
            <a:spLocks noGrp="1"/>
          </p:cNvSpPr>
          <p:nvPr>
            <p:ph idx="1"/>
          </p:nvPr>
        </p:nvSpPr>
        <p:spPr/>
        <p:txBody>
          <a:bodyPr>
            <a:normAutofit/>
          </a:bodyPr>
          <a:lstStyle/>
          <a:p>
            <a:r>
              <a:rPr lang="en-US" sz="2400" dirty="0"/>
              <a:t>Greater conflict avoidance than independents</a:t>
            </a:r>
          </a:p>
          <a:p>
            <a:r>
              <a:rPr lang="en-US" sz="2400" dirty="0"/>
              <a:t>More differentiated space needs</a:t>
            </a:r>
          </a:p>
          <a:p>
            <a:r>
              <a:rPr lang="en-US" sz="2400" dirty="0"/>
              <a:t>Fairly regular schedules</a:t>
            </a:r>
          </a:p>
          <a:p>
            <a:r>
              <a:rPr lang="en-US" sz="2400" dirty="0"/>
              <a:t>Less sharing</a:t>
            </a:r>
          </a:p>
          <a:p>
            <a:r>
              <a:rPr lang="en-US" sz="2400" dirty="0"/>
              <a:t>Gendered roles</a:t>
            </a:r>
          </a:p>
        </p:txBody>
      </p:sp>
    </p:spTree>
    <p:extLst>
      <p:ext uri="{BB962C8B-B14F-4D97-AF65-F5344CB8AC3E}">
        <p14:creationId xmlns:p14="http://schemas.microsoft.com/office/powerpoint/2010/main" val="4242364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Traditionals</a:t>
            </a:r>
            <a:endParaRPr lang="en-US" dirty="0"/>
          </a:p>
        </p:txBody>
      </p:sp>
      <p:sp>
        <p:nvSpPr>
          <p:cNvPr id="3" name="Content Placeholder 2"/>
          <p:cNvSpPr>
            <a:spLocks noGrp="1"/>
          </p:cNvSpPr>
          <p:nvPr>
            <p:ph idx="1"/>
          </p:nvPr>
        </p:nvSpPr>
        <p:spPr/>
        <p:txBody>
          <a:bodyPr/>
          <a:lstStyle/>
          <a:p>
            <a:r>
              <a:rPr lang="en-US" dirty="0"/>
              <a:t>Fairly conventional belief system</a:t>
            </a:r>
          </a:p>
          <a:p>
            <a:r>
              <a:rPr lang="en-US" dirty="0"/>
              <a:t>Resist change due to uncertainty because it threatens routines</a:t>
            </a:r>
          </a:p>
          <a:p>
            <a:r>
              <a:rPr lang="en-US" dirty="0"/>
              <a:t>High interdependence and low autonomy</a:t>
            </a:r>
          </a:p>
          <a:p>
            <a:r>
              <a:rPr lang="en-US" dirty="0"/>
              <a:t>Will engage in conflict but try to avoid it</a:t>
            </a:r>
          </a:p>
          <a:p>
            <a:r>
              <a:rPr lang="en-US" dirty="0"/>
              <a:t>Sex-typed role division</a:t>
            </a:r>
          </a:p>
        </p:txBody>
      </p:sp>
    </p:spTree>
    <p:extLst>
      <p:ext uri="{BB962C8B-B14F-4D97-AF65-F5344CB8AC3E}">
        <p14:creationId xmlns:p14="http://schemas.microsoft.com/office/powerpoint/2010/main" val="4177775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Gender-Organized Couple Types</a:t>
            </a:r>
          </a:p>
        </p:txBody>
      </p:sp>
      <p:sp>
        <p:nvSpPr>
          <p:cNvPr id="3" name="Content Placeholder 2"/>
          <p:cNvSpPr>
            <a:spLocks noGrp="1"/>
          </p:cNvSpPr>
          <p:nvPr>
            <p:ph idx="1"/>
          </p:nvPr>
        </p:nvSpPr>
        <p:spPr/>
        <p:txBody>
          <a:bodyPr>
            <a:normAutofit/>
          </a:bodyPr>
          <a:lstStyle/>
          <a:p>
            <a:r>
              <a:rPr lang="en-US" sz="2400" i="1" dirty="0"/>
              <a:t>Post-gender: </a:t>
            </a:r>
            <a:r>
              <a:rPr lang="en-US" sz="2400" dirty="0"/>
              <a:t>Those making a conscious decision to move past gender as a way to organize the relationship and tasks associated with it.</a:t>
            </a:r>
          </a:p>
          <a:p>
            <a:r>
              <a:rPr lang="en-US" sz="2400" i="1" dirty="0"/>
              <a:t>Gender-legacy: </a:t>
            </a:r>
            <a:r>
              <a:rPr lang="en-US" sz="2400" dirty="0"/>
              <a:t>Overtly recognize gender as the reason for their division of labor, but use it by default to do so</a:t>
            </a:r>
          </a:p>
          <a:p>
            <a:r>
              <a:rPr lang="en-US" sz="2400" i="1" dirty="0"/>
              <a:t>Traditional couples: </a:t>
            </a:r>
            <a:r>
              <a:rPr lang="en-US" sz="2400" dirty="0"/>
              <a:t>Use gender as a conscious method of dividing labor in the relationship and see their roles as different but equal.</a:t>
            </a:r>
          </a:p>
        </p:txBody>
      </p:sp>
    </p:spTree>
    <p:extLst>
      <p:ext uri="{BB962C8B-B14F-4D97-AF65-F5344CB8AC3E}">
        <p14:creationId xmlns:p14="http://schemas.microsoft.com/office/powerpoint/2010/main" val="2755362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Typologies</a:t>
            </a:r>
          </a:p>
        </p:txBody>
      </p:sp>
      <p:sp>
        <p:nvSpPr>
          <p:cNvPr id="3" name="Content Placeholder 2"/>
          <p:cNvSpPr>
            <a:spLocks noGrp="1"/>
          </p:cNvSpPr>
          <p:nvPr>
            <p:ph idx="1"/>
          </p:nvPr>
        </p:nvSpPr>
        <p:spPr/>
        <p:txBody>
          <a:bodyPr/>
          <a:lstStyle/>
          <a:p>
            <a:r>
              <a:rPr lang="en-US" dirty="0"/>
              <a:t>Families can function well with a variety of communication </a:t>
            </a:r>
            <a:r>
              <a:rPr lang="en-US" dirty="0" err="1"/>
              <a:t>styes</a:t>
            </a:r>
            <a:endParaRPr lang="en-US" dirty="0"/>
          </a:p>
          <a:p>
            <a:r>
              <a:rPr lang="en-US" dirty="0"/>
              <a:t>Conformity orientation</a:t>
            </a:r>
          </a:p>
          <a:p>
            <a:pPr lvl="1"/>
            <a:r>
              <a:rPr lang="en-US" dirty="0"/>
              <a:t>High conformity: members express similar values and attitudes which enhances harmony</a:t>
            </a:r>
          </a:p>
          <a:p>
            <a:pPr lvl="1"/>
            <a:r>
              <a:rPr lang="en-US" dirty="0"/>
              <a:t>Low conformity: More varied values, attitudes, and patterns of interaction; upholds individuality and brings out unique personalities of members</a:t>
            </a:r>
          </a:p>
          <a:p>
            <a:r>
              <a:rPr lang="en-US" dirty="0"/>
              <a:t>Conversation orientation</a:t>
            </a:r>
          </a:p>
          <a:p>
            <a:pPr lvl="1"/>
            <a:r>
              <a:rPr lang="en-US" dirty="0"/>
              <a:t>High conversation: open family system and individuals can speak minds easily with little fear </a:t>
            </a:r>
          </a:p>
          <a:p>
            <a:pPr lvl="1"/>
            <a:r>
              <a:rPr lang="en-US" dirty="0"/>
              <a:t>Low conversation: Members speak out less frequently on fewer conflict issues</a:t>
            </a:r>
          </a:p>
        </p:txBody>
      </p:sp>
    </p:spTree>
    <p:extLst>
      <p:ext uri="{BB962C8B-B14F-4D97-AF65-F5344CB8AC3E}">
        <p14:creationId xmlns:p14="http://schemas.microsoft.com/office/powerpoint/2010/main" val="1280467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Typologies</a:t>
            </a:r>
          </a:p>
        </p:txBody>
      </p:sp>
      <p:sp>
        <p:nvSpPr>
          <p:cNvPr id="3" name="Content Placeholder 2"/>
          <p:cNvSpPr>
            <a:spLocks noGrp="1"/>
          </p:cNvSpPr>
          <p:nvPr>
            <p:ph idx="1"/>
          </p:nvPr>
        </p:nvSpPr>
        <p:spPr/>
        <p:txBody>
          <a:bodyPr/>
          <a:lstStyle/>
          <a:p>
            <a:endParaRPr lang="en-US"/>
          </a:p>
        </p:txBody>
      </p:sp>
      <p:pic>
        <p:nvPicPr>
          <p:cNvPr id="4" name="Picture 3" descr="Conformity versus conversation" title="Family Typologies"/>
          <p:cNvPicPr>
            <a:picLocks noChangeAspect="1"/>
          </p:cNvPicPr>
          <p:nvPr/>
        </p:nvPicPr>
        <p:blipFill>
          <a:blip r:embed="rId2"/>
          <a:stretch>
            <a:fillRect/>
          </a:stretch>
        </p:blipFill>
        <p:spPr>
          <a:xfrm>
            <a:off x="677333" y="1588887"/>
            <a:ext cx="5578131" cy="4409380"/>
          </a:xfrm>
          <a:prstGeom prst="rect">
            <a:avLst/>
          </a:prstGeom>
        </p:spPr>
      </p:pic>
    </p:spTree>
    <p:extLst>
      <p:ext uri="{BB962C8B-B14F-4D97-AF65-F5344CB8AC3E}">
        <p14:creationId xmlns:p14="http://schemas.microsoft.com/office/powerpoint/2010/main" val="411506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Role Development</a:t>
            </a:r>
          </a:p>
        </p:txBody>
      </p:sp>
      <p:sp>
        <p:nvSpPr>
          <p:cNvPr id="3" name="Content Placeholder 2"/>
          <p:cNvSpPr>
            <a:spLocks noGrp="1"/>
          </p:cNvSpPr>
          <p:nvPr>
            <p:ph idx="1"/>
          </p:nvPr>
        </p:nvSpPr>
        <p:spPr/>
        <p:txBody>
          <a:bodyPr>
            <a:normAutofit/>
          </a:bodyPr>
          <a:lstStyle/>
          <a:p>
            <a:r>
              <a:rPr lang="en-US" sz="2000" dirty="0"/>
              <a:t>The identity background and role models of a person who occupies a social position, such as an oldest son</a:t>
            </a:r>
          </a:p>
          <a:p>
            <a:r>
              <a:rPr lang="en-US" sz="2000" dirty="0"/>
              <a:t>The relationships in which a person interacts</a:t>
            </a:r>
          </a:p>
          <a:p>
            <a:r>
              <a:rPr lang="en-US" sz="2000" dirty="0"/>
              <a:t>The changes each family member experiences as he or she moves through the life cycle or encounters life crises</a:t>
            </a:r>
          </a:p>
          <a:p>
            <a:r>
              <a:rPr lang="en-US" sz="2000" dirty="0"/>
              <a:t>The effects of each member’s role performance on the family system</a:t>
            </a:r>
          </a:p>
          <a:p>
            <a:r>
              <a:rPr lang="en-US" sz="2000" dirty="0"/>
              <a:t>The extent to which a person’s social/psychological identity is defined and enhanced by a particular role</a:t>
            </a:r>
          </a:p>
        </p:txBody>
      </p:sp>
    </p:spTree>
    <p:extLst>
      <p:ext uri="{BB962C8B-B14F-4D97-AF65-F5344CB8AC3E}">
        <p14:creationId xmlns:p14="http://schemas.microsoft.com/office/powerpoint/2010/main" val="396374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McMaster Model of Family Functioning</a:t>
            </a:r>
          </a:p>
        </p:txBody>
      </p:sp>
      <p:sp>
        <p:nvSpPr>
          <p:cNvPr id="3" name="Content Placeholder 2"/>
          <p:cNvSpPr>
            <a:spLocks noGrp="1"/>
          </p:cNvSpPr>
          <p:nvPr>
            <p:ph idx="1"/>
          </p:nvPr>
        </p:nvSpPr>
        <p:spPr/>
        <p:txBody>
          <a:bodyPr>
            <a:normAutofit/>
          </a:bodyPr>
          <a:lstStyle/>
          <a:p>
            <a:pPr marL="0" indent="0">
              <a:buNone/>
            </a:pPr>
            <a:r>
              <a:rPr lang="en-US" sz="2000" dirty="0"/>
              <a:t>Focuses on discovering how a family allocates and manages family responsibilities.</a:t>
            </a:r>
          </a:p>
          <a:p>
            <a:pPr marL="0" indent="0">
              <a:buNone/>
            </a:pPr>
            <a:r>
              <a:rPr lang="en-US" sz="2000" dirty="0"/>
              <a:t>Uses a systems perspective.</a:t>
            </a:r>
          </a:p>
          <a:p>
            <a:r>
              <a:rPr lang="en-US" sz="2000" dirty="0"/>
              <a:t>Providing adult sexual fulfillment and children’s gender socialization</a:t>
            </a:r>
          </a:p>
          <a:p>
            <a:r>
              <a:rPr lang="en-US" sz="2000" dirty="0"/>
              <a:t>Providing nurturing and emotional support</a:t>
            </a:r>
          </a:p>
          <a:p>
            <a:r>
              <a:rPr lang="en-US" sz="2000" dirty="0"/>
              <a:t>Providing for individual development</a:t>
            </a:r>
          </a:p>
          <a:p>
            <a:r>
              <a:rPr lang="en-US" sz="2000" dirty="0"/>
              <a:t>Providing for kinship maintenance and family management</a:t>
            </a:r>
          </a:p>
          <a:p>
            <a:r>
              <a:rPr lang="en-US" sz="2000" dirty="0"/>
              <a:t>Providing basic resources</a:t>
            </a:r>
          </a:p>
        </p:txBody>
      </p:sp>
    </p:spTree>
    <p:extLst>
      <p:ext uri="{BB962C8B-B14F-4D97-AF65-F5344CB8AC3E}">
        <p14:creationId xmlns:p14="http://schemas.microsoft.com/office/powerpoint/2010/main" val="3272091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MMFF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7705697"/>
              </p:ext>
            </p:extLst>
          </p:nvPr>
        </p:nvGraphicFramePr>
        <p:xfrm>
          <a:off x="677863" y="2160588"/>
          <a:ext cx="7745518" cy="3677038"/>
        </p:xfrm>
        <a:graphic>
          <a:graphicData uri="http://schemas.openxmlformats.org/drawingml/2006/table">
            <a:tbl>
              <a:tblPr firstRow="1" bandRow="1">
                <a:tableStyleId>{5C22544A-7EE6-4342-B048-85BDC9FD1C3A}</a:tableStyleId>
              </a:tblPr>
              <a:tblGrid>
                <a:gridCol w="3872759">
                  <a:extLst>
                    <a:ext uri="{9D8B030D-6E8A-4147-A177-3AD203B41FA5}">
                      <a16:colId xmlns:a16="http://schemas.microsoft.com/office/drawing/2014/main" val="20000"/>
                    </a:ext>
                  </a:extLst>
                </a:gridCol>
                <a:gridCol w="3872759">
                  <a:extLst>
                    <a:ext uri="{9D8B030D-6E8A-4147-A177-3AD203B41FA5}">
                      <a16:colId xmlns:a16="http://schemas.microsoft.com/office/drawing/2014/main" val="20001"/>
                    </a:ext>
                  </a:extLst>
                </a:gridCol>
              </a:tblGrid>
              <a:tr h="582945">
                <a:tc>
                  <a:txBody>
                    <a:bodyPr/>
                    <a:lstStyle/>
                    <a:p>
                      <a:r>
                        <a:rPr lang="en-US" sz="2000" dirty="0"/>
                        <a:t>Function</a:t>
                      </a:r>
                    </a:p>
                  </a:txBody>
                  <a:tcPr/>
                </a:tc>
                <a:tc>
                  <a:txBody>
                    <a:bodyPr/>
                    <a:lstStyle/>
                    <a:p>
                      <a:r>
                        <a:rPr lang="en-US" sz="2000" dirty="0"/>
                        <a:t>Roles</a:t>
                      </a:r>
                    </a:p>
                  </a:txBody>
                  <a:tcPr/>
                </a:tc>
                <a:extLst>
                  <a:ext uri="{0D108BD9-81ED-4DB2-BD59-A6C34878D82A}">
                    <a16:rowId xmlns:a16="http://schemas.microsoft.com/office/drawing/2014/main" val="10000"/>
                  </a:ext>
                </a:extLst>
              </a:tr>
              <a:tr h="582945">
                <a:tc>
                  <a:txBody>
                    <a:bodyPr/>
                    <a:lstStyle/>
                    <a:p>
                      <a:r>
                        <a:rPr lang="en-US" sz="2000" dirty="0"/>
                        <a:t>Instrumental</a:t>
                      </a:r>
                    </a:p>
                  </a:txBody>
                  <a:tcPr/>
                </a:tc>
                <a:tc>
                  <a:txBody>
                    <a:bodyPr/>
                    <a:lstStyle/>
                    <a:p>
                      <a:r>
                        <a:rPr lang="en-US" sz="2000" dirty="0"/>
                        <a:t>Resource provision</a:t>
                      </a:r>
                    </a:p>
                  </a:txBody>
                  <a:tcPr/>
                </a:tc>
                <a:extLst>
                  <a:ext uri="{0D108BD9-81ED-4DB2-BD59-A6C34878D82A}">
                    <a16:rowId xmlns:a16="http://schemas.microsoft.com/office/drawing/2014/main" val="10001"/>
                  </a:ext>
                </a:extLst>
              </a:tr>
              <a:tr h="1479784">
                <a:tc>
                  <a:txBody>
                    <a:bodyPr/>
                    <a:lstStyle/>
                    <a:p>
                      <a:r>
                        <a:rPr lang="en-US" sz="2000" dirty="0"/>
                        <a:t>Affective</a:t>
                      </a:r>
                    </a:p>
                  </a:txBody>
                  <a:tcPr/>
                </a:tc>
                <a:tc>
                  <a:txBody>
                    <a:bodyPr/>
                    <a:lstStyle/>
                    <a:p>
                      <a:r>
                        <a:rPr lang="en-US" sz="2000" dirty="0"/>
                        <a:t>Support and nurturing; adult sexual needs and children’s gender</a:t>
                      </a:r>
                      <a:r>
                        <a:rPr lang="en-US" sz="2000" baseline="0" dirty="0"/>
                        <a:t> development</a:t>
                      </a:r>
                      <a:endParaRPr lang="en-US" sz="2000" dirty="0"/>
                    </a:p>
                  </a:txBody>
                  <a:tcPr/>
                </a:tc>
                <a:extLst>
                  <a:ext uri="{0D108BD9-81ED-4DB2-BD59-A6C34878D82A}">
                    <a16:rowId xmlns:a16="http://schemas.microsoft.com/office/drawing/2014/main" val="10002"/>
                  </a:ext>
                </a:extLst>
              </a:tr>
              <a:tr h="1031364">
                <a:tc>
                  <a:txBody>
                    <a:bodyPr/>
                    <a:lstStyle/>
                    <a:p>
                      <a:r>
                        <a:rPr lang="en-US" sz="2000" dirty="0"/>
                        <a:t>Mixed</a:t>
                      </a:r>
                    </a:p>
                  </a:txBody>
                  <a:tcPr/>
                </a:tc>
                <a:tc>
                  <a:txBody>
                    <a:bodyPr/>
                    <a:lstStyle/>
                    <a:p>
                      <a:r>
                        <a:rPr lang="en-US" sz="2000" dirty="0"/>
                        <a:t>Life-skill</a:t>
                      </a:r>
                      <a:r>
                        <a:rPr lang="en-US" sz="2000" baseline="0" dirty="0"/>
                        <a:t> development and system upkeep</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230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for Gender Socialization </a:t>
            </a:r>
          </a:p>
        </p:txBody>
      </p:sp>
      <p:sp>
        <p:nvSpPr>
          <p:cNvPr id="3" name="Content Placeholder 2"/>
          <p:cNvSpPr>
            <a:spLocks noGrp="1"/>
          </p:cNvSpPr>
          <p:nvPr>
            <p:ph idx="1"/>
          </p:nvPr>
        </p:nvSpPr>
        <p:spPr/>
        <p:txBody>
          <a:bodyPr>
            <a:noAutofit/>
          </a:bodyPr>
          <a:lstStyle/>
          <a:p>
            <a:r>
              <a:rPr lang="en-US" sz="2000" dirty="0"/>
              <a:t>Family members teach children, implicitly and explicitly, what is “masculine” and what is “feminine”</a:t>
            </a:r>
          </a:p>
          <a:p>
            <a:r>
              <a:rPr lang="en-US" sz="2000" dirty="0"/>
              <a:t>Alternately, they teach children what is means to be male and what is means to be female</a:t>
            </a:r>
          </a:p>
          <a:p>
            <a:r>
              <a:rPr lang="en-US" sz="2000" dirty="0"/>
              <a:t>This is done through feedback, rewards and critique, and other commentary about food, appearance, toys, and behavior</a:t>
            </a:r>
          </a:p>
          <a:p>
            <a:r>
              <a:rPr lang="en-US" sz="2000" dirty="0"/>
              <a:t>Gender differences in communication styles impact families, though they are shifted as adult spouses roles as parents are merging rather than the distinct division of gendered labor that characterized earlier periods of family life</a:t>
            </a:r>
          </a:p>
          <a:p>
            <a:r>
              <a:rPr lang="en-US" sz="2000" dirty="0"/>
              <a:t>In same-sex couples, we see more negotiation because gender role models may not exist and gendered expectations may be more fluid </a:t>
            </a:r>
          </a:p>
        </p:txBody>
      </p:sp>
    </p:spTree>
    <p:extLst>
      <p:ext uri="{BB962C8B-B14F-4D97-AF65-F5344CB8AC3E}">
        <p14:creationId xmlns:p14="http://schemas.microsoft.com/office/powerpoint/2010/main" val="339500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Androgynous Role Enactment</a:t>
            </a:r>
          </a:p>
        </p:txBody>
      </p:sp>
      <p:sp>
        <p:nvSpPr>
          <p:cNvPr id="3" name="Content Placeholder 2"/>
          <p:cNvSpPr>
            <a:spLocks noGrp="1"/>
          </p:cNvSpPr>
          <p:nvPr>
            <p:ph idx="1"/>
          </p:nvPr>
        </p:nvSpPr>
        <p:spPr>
          <a:xfrm>
            <a:off x="677334" y="2160589"/>
            <a:ext cx="5626576" cy="3880773"/>
          </a:xfrm>
        </p:spPr>
        <p:txBody>
          <a:bodyPr/>
          <a:lstStyle/>
          <a:p>
            <a:r>
              <a:rPr lang="en-US" sz="2000" dirty="0"/>
              <a:t>Androgynous individuals possess qualities that culture defines as masculine and feminine instead of only assigned to one sex</a:t>
            </a:r>
          </a:p>
          <a:p>
            <a:r>
              <a:rPr lang="en-US" sz="2000" dirty="0"/>
              <a:t>Role choices are based on merits or qualifications rather than sex or gender</a:t>
            </a:r>
          </a:p>
          <a:p>
            <a:r>
              <a:rPr lang="en-US" sz="2000" dirty="0"/>
              <a:t>Androgynous people are flexible, adaptive, and capable of being both instrumental and expressive</a:t>
            </a:r>
          </a:p>
          <a:p>
            <a:endParaRPr lang="en-US" dirty="0"/>
          </a:p>
        </p:txBody>
      </p:sp>
      <p:pic>
        <p:nvPicPr>
          <p:cNvPr id="4" name="Picture 3" descr="Image of mother working at computer with child on her lap." title="Androgynous Role Enactment"/>
          <p:cNvPicPr>
            <a:picLocks noChangeAspect="1"/>
          </p:cNvPicPr>
          <p:nvPr/>
        </p:nvPicPr>
        <p:blipFill>
          <a:blip r:embed="rId2"/>
          <a:stretch>
            <a:fillRect/>
          </a:stretch>
        </p:blipFill>
        <p:spPr>
          <a:xfrm>
            <a:off x="6798831" y="1836748"/>
            <a:ext cx="2857500" cy="2857500"/>
          </a:xfrm>
          <a:prstGeom prst="rect">
            <a:avLst/>
          </a:prstGeom>
        </p:spPr>
      </p:pic>
    </p:spTree>
    <p:extLst>
      <p:ext uri="{BB962C8B-B14F-4D97-AF65-F5344CB8AC3E}">
        <p14:creationId xmlns:p14="http://schemas.microsoft.com/office/powerpoint/2010/main" val="7047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Nurturing, Support, and Empathy</a:t>
            </a:r>
          </a:p>
        </p:txBody>
      </p:sp>
      <p:sp>
        <p:nvSpPr>
          <p:cNvPr id="3" name="Content Placeholder 2"/>
          <p:cNvSpPr>
            <a:spLocks noGrp="1"/>
          </p:cNvSpPr>
          <p:nvPr>
            <p:ph idx="1"/>
          </p:nvPr>
        </p:nvSpPr>
        <p:spPr/>
        <p:txBody>
          <a:bodyPr>
            <a:noAutofit/>
          </a:bodyPr>
          <a:lstStyle/>
          <a:p>
            <a:r>
              <a:rPr lang="en-US" sz="2000" dirty="0"/>
              <a:t>From a transactional perspective, family satisfaction increases when each member meets the needs and expectations of the others.</a:t>
            </a:r>
          </a:p>
          <a:p>
            <a:r>
              <a:rPr lang="en-US" sz="2000" dirty="0"/>
              <a:t>Nurturing children: </a:t>
            </a:r>
          </a:p>
          <a:p>
            <a:r>
              <a:rPr lang="en-US" sz="2000" dirty="0"/>
              <a:t>Until recently mothers served as the primary caregiver because they had far greater contact with their children than did fathers</a:t>
            </a:r>
          </a:p>
          <a:p>
            <a:r>
              <a:rPr lang="en-US" sz="2000" dirty="0"/>
              <a:t>Today’s fathers spend more time with their children than in the past</a:t>
            </a:r>
          </a:p>
          <a:p>
            <a:r>
              <a:rPr lang="en-US" sz="2000" dirty="0"/>
              <a:t>Nurturing occurs through communication including advice, directives, and answers to questions</a:t>
            </a:r>
          </a:p>
          <a:p>
            <a:r>
              <a:rPr lang="en-US" sz="2000" dirty="0"/>
              <a:t>Learning occurs through observing others </a:t>
            </a:r>
          </a:p>
          <a:p>
            <a:r>
              <a:rPr lang="en-US" sz="2000" dirty="0"/>
              <a:t>Older siblings influence the process of learning due to the time spent together and the role model they become for younger siblings</a:t>
            </a:r>
          </a:p>
        </p:txBody>
      </p:sp>
    </p:spTree>
    <p:extLst>
      <p:ext uri="{BB962C8B-B14F-4D97-AF65-F5344CB8AC3E}">
        <p14:creationId xmlns:p14="http://schemas.microsoft.com/office/powerpoint/2010/main" val="2237254306"/>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460</TotalTime>
  <Words>1683</Words>
  <Application>Microsoft Office PowerPoint</Application>
  <PresentationFormat>Widescreen</PresentationFormat>
  <Paragraphs>174</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Trebuchet MS</vt:lpstr>
      <vt:lpstr>Wingdings 3</vt:lpstr>
      <vt:lpstr>Facet</vt:lpstr>
      <vt:lpstr>Chapter 7</vt:lpstr>
      <vt:lpstr>What is a family role?</vt:lpstr>
      <vt:lpstr>Family Roles</vt:lpstr>
      <vt:lpstr>Interactive Role Development</vt:lpstr>
      <vt:lpstr>McMaster Model of Family Functioning</vt:lpstr>
      <vt:lpstr>MMFF</vt:lpstr>
      <vt:lpstr>Providing for Gender Socialization </vt:lpstr>
      <vt:lpstr>Androgynous Role Enactment</vt:lpstr>
      <vt:lpstr>Providing Nurturing, Support, and Empathy</vt:lpstr>
      <vt:lpstr>Providing Support &amp; Empathy</vt:lpstr>
      <vt:lpstr>Providing for Individual Development</vt:lpstr>
      <vt:lpstr>Providing for Kinship Maintenance and Family Management</vt:lpstr>
      <vt:lpstr>Influences on Extended Kinship</vt:lpstr>
      <vt:lpstr>Management of Daily Needs</vt:lpstr>
      <vt:lpstr>Providing Basic Resources</vt:lpstr>
      <vt:lpstr>Spillover</vt:lpstr>
      <vt:lpstr>Reflecting on the Circumplex Model</vt:lpstr>
      <vt:lpstr>The Role Appropriation Process</vt:lpstr>
      <vt:lpstr>Role Expectations</vt:lpstr>
      <vt:lpstr>Role Expectations</vt:lpstr>
      <vt:lpstr>Role Expectations</vt:lpstr>
      <vt:lpstr>Role Enactment</vt:lpstr>
      <vt:lpstr>Role Enactment</vt:lpstr>
      <vt:lpstr>Role Enactment</vt:lpstr>
      <vt:lpstr>Role Negotiation</vt:lpstr>
      <vt:lpstr>Role Negotiation</vt:lpstr>
      <vt:lpstr>Work-Life Balance Issues</vt:lpstr>
      <vt:lpstr>Work-Family Border Theory</vt:lpstr>
      <vt:lpstr>PowerPoint Presentation</vt:lpstr>
      <vt:lpstr>Role Conflict</vt:lpstr>
      <vt:lpstr>Couple and Family Typologies</vt:lpstr>
      <vt:lpstr>Facts that affect role enactment</vt:lpstr>
      <vt:lpstr>Independents</vt:lpstr>
      <vt:lpstr>Separates</vt:lpstr>
      <vt:lpstr>Traditionals</vt:lpstr>
      <vt:lpstr>Gender-Organized Couple Types</vt:lpstr>
      <vt:lpstr>Family Typologies</vt:lpstr>
      <vt:lpstr>Family Typologies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Elizabeth Hatfield</dc:creator>
  <cp:lastModifiedBy>Julie Baeza</cp:lastModifiedBy>
  <cp:revision>18</cp:revision>
  <dcterms:created xsi:type="dcterms:W3CDTF">2017-10-17T14:53:02Z</dcterms:created>
  <dcterms:modified xsi:type="dcterms:W3CDTF">2021-03-09T01:17:55Z</dcterms:modified>
</cp:coreProperties>
</file>